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6.png" ContentType="image/png"/>
  <Override PartName="/ppt/media/image74.png" ContentType="image/png"/>
  <Override PartName="/ppt/media/image73.png" ContentType="image/png"/>
  <Override PartName="/ppt/media/image71.jpeg" ContentType="image/jpeg"/>
  <Override PartName="/ppt/media/image70.jpeg" ContentType="image/jpeg"/>
  <Override PartName="/ppt/media/image68.png" ContentType="image/png"/>
  <Override PartName="/ppt/media/image69.png" ContentType="image/png"/>
  <Override PartName="/ppt/media/image67.png" ContentType="image/png"/>
  <Override PartName="/ppt/media/image65.wmf" ContentType="image/x-wmf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3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75.png" ContentType="image/png"/>
  <Override PartName="/ppt/media/image26.wmf" ContentType="image/x-wmf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6.jpeg" ContentType="image/jpeg"/>
  <Override PartName="/ppt/media/image52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1.jpeg" ContentType="image/jpe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19.png" ContentType="image/png"/>
  <Override PartName="/ppt/media/image57.png" ContentType="image/png"/>
  <Override PartName="/ppt/media/image66.wmf" ContentType="image/x-wmf"/>
  <Override PartName="/ppt/media/image5.jpeg" ContentType="image/jpeg"/>
  <Override PartName="/ppt/media/image47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0BF537E3-6267-48BC-9149-634B438CC6D9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51D9FAA3-D30B-44FF-9EAF-EEB8CF6EDEE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28720" y="3963240"/>
            <a:ext cx="2704680" cy="2158200"/>
          </a:xfrm>
          <a:prstGeom prst="rect">
            <a:avLst/>
          </a:prstGeom>
          <a:ln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400" y="3963240"/>
            <a:ext cx="2704680" cy="21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28720" y="3963240"/>
            <a:ext cx="2704680" cy="2158200"/>
          </a:xfrm>
          <a:prstGeom prst="rect">
            <a:avLst/>
          </a:prstGeom>
          <a:ln>
            <a:noFill/>
          </a:ln>
        </p:spPr>
      </p:pic>
      <p:pic>
        <p:nvPicPr>
          <p:cNvPr descr="" id="7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400" y="3963240"/>
            <a:ext cx="2704680" cy="21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12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11/9/14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3128866-D6A8-4CCE-BDAE-5791B3AB082D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11/9/14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A320FF8-833C-4AD3-BA29-768B61EABAAA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://seek.virtuelle-leber.de/models/138" TargetMode="Externa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wmf"/><Relationship Id="rId8" Type="http://schemas.openxmlformats.org/officeDocument/2006/relationships/image" Target="../media/image66.wmf"/><Relationship Id="rId9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hyperlink" Target="http://www.easloffice.eu/jhep/contest/website/see_photos.html" TargetMode="External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wmf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3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0" y="76320"/>
            <a:ext cx="4443840" cy="5720040"/>
          </a:xfrm>
          <a:prstGeom prst="rect">
            <a:avLst/>
          </a:prstGeom>
          <a:ln>
            <a:noFill/>
          </a:ln>
        </p:spPr>
      </p:pic>
      <p:pic>
        <p:nvPicPr>
          <p:cNvPr descr="" id="84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5600" y="4138560"/>
            <a:ext cx="4095000" cy="184716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342360" y="0"/>
            <a:ext cx="8229240" cy="1142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Liver Architecture </a:t>
            </a:r>
            <a:r>
              <a:rPr b="1" lang="en-US" sz="4000">
                <a:solidFill>
                  <a:srgbClr val="000000"/>
                </a:solidFill>
                <a:latin typeface="Segoe UI Semibold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Segoe UI Semibold"/>
              </a:rPr>
              <a:t>IN A NUTSHELL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4876920" y="1219320"/>
            <a:ext cx="3657240" cy="3885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liver structured in parallel subunits (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liver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lobulus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)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lobulus consists of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network of sinusoids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 connecting hepatic artery &amp; portal vein with the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central vene (periportal 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→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 perivenous)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1600">
                <a:solidFill>
                  <a:srgbClr val="000000"/>
                </a:solidFill>
                <a:latin typeface="Calibri"/>
              </a:rPr>
              <a:t>Sinusoidal Unit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central blood vessel (sinusoid) surrounded by hepatocytes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87" name="CustomShape 3"/>
          <p:cNvSpPr/>
          <p:nvPr/>
        </p:nvSpPr>
        <p:spPr>
          <a:xfrm>
            <a:off x="2030040" y="185040"/>
            <a:ext cx="987480" cy="638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Liver</a:t>
            </a:r>
            <a:endParaRPr/>
          </a:p>
        </p:txBody>
      </p:sp>
      <p:sp>
        <p:nvSpPr>
          <p:cNvPr id="88" name="CustomShape 4"/>
          <p:cNvSpPr/>
          <p:nvPr/>
        </p:nvSpPr>
        <p:spPr>
          <a:xfrm>
            <a:off x="190800" y="2936520"/>
            <a:ext cx="1363680" cy="638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Lobulus</a:t>
            </a:r>
            <a:endParaRPr/>
          </a:p>
        </p:txBody>
      </p:sp>
      <p:sp>
        <p:nvSpPr>
          <p:cNvPr id="89" name="CustomShape 5"/>
          <p:cNvSpPr/>
          <p:nvPr/>
        </p:nvSpPr>
        <p:spPr>
          <a:xfrm>
            <a:off x="5640840" y="4084200"/>
            <a:ext cx="21286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Sinusoidal Unit</a:t>
            </a:r>
            <a:endParaRPr/>
          </a:p>
        </p:txBody>
      </p:sp>
      <p:sp>
        <p:nvSpPr>
          <p:cNvPr id="90" name="CustomShape 6"/>
          <p:cNvSpPr/>
          <p:nvPr/>
        </p:nvSpPr>
        <p:spPr>
          <a:xfrm>
            <a:off x="3953160" y="3958920"/>
            <a:ext cx="450360" cy="2282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4a7b"/>
          </a:solidFill>
          <a:ln w="25560">
            <a:solidFill>
              <a:srgbClr val="604a7b"/>
            </a:solidFill>
            <a:round/>
          </a:ln>
        </p:spPr>
      </p:sp>
      <p:sp>
        <p:nvSpPr>
          <p:cNvPr id="91" name="CustomShape 7"/>
          <p:cNvSpPr/>
          <p:nvPr/>
        </p:nvSpPr>
        <p:spPr>
          <a:xfrm>
            <a:off x="6692760" y="6120360"/>
            <a:ext cx="166104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Hepatocyte</a:t>
            </a:r>
            <a:endParaRPr/>
          </a:p>
        </p:txBody>
      </p:sp>
      <p:sp>
        <p:nvSpPr>
          <p:cNvPr id="92" name="CustomShape 8"/>
          <p:cNvSpPr/>
          <p:nvPr/>
        </p:nvSpPr>
        <p:spPr>
          <a:xfrm rot="5400000">
            <a:off x="7377840" y="5923800"/>
            <a:ext cx="290520" cy="19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4a7b"/>
          </a:solidFill>
          <a:ln w="25560">
            <a:solidFill>
              <a:srgbClr val="604a7b"/>
            </a:solidFill>
            <a:round/>
          </a:ln>
        </p:spPr>
      </p:sp>
      <p:pic>
        <p:nvPicPr>
          <p:cNvPr descr="" id="9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163720" y="5892480"/>
            <a:ext cx="905400" cy="82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22860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MultiTude of Large-scale ODE MODELS</a:t>
            </a:r>
            <a:endParaRPr/>
          </a:p>
        </p:txBody>
      </p:sp>
      <p:pic>
        <p:nvPicPr>
          <p:cNvPr descr="" id="18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431000"/>
            <a:ext cx="6078240" cy="2862360"/>
          </a:xfrm>
          <a:prstGeom prst="rect">
            <a:avLst/>
          </a:prstGeom>
          <a:ln>
            <a:noFill/>
          </a:ln>
        </p:spPr>
      </p:pic>
      <p:pic>
        <p:nvPicPr>
          <p:cNvPr descr="" id="1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80" y="4351680"/>
            <a:ext cx="9387720" cy="179136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-540360" y="5638680"/>
            <a:ext cx="1715760" cy="363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Hepatocyte 1</a:t>
            </a:r>
            <a:endParaRPr/>
          </a:p>
        </p:txBody>
      </p:sp>
      <p:sp>
        <p:nvSpPr>
          <p:cNvPr id="184" name="CustomShape 3"/>
          <p:cNvSpPr/>
          <p:nvPr/>
        </p:nvSpPr>
        <p:spPr>
          <a:xfrm>
            <a:off x="2373840" y="5638680"/>
            <a:ext cx="171576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Hepatocyte 2</a:t>
            </a:r>
            <a:endParaRPr/>
          </a:p>
        </p:txBody>
      </p:sp>
      <p:pic>
        <p:nvPicPr>
          <p:cNvPr descr="" id="18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280" y="6324480"/>
            <a:ext cx="9135360" cy="33336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-101880" y="6500880"/>
            <a:ext cx="49680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H1</a:t>
            </a:r>
            <a:endParaRPr/>
          </a:p>
        </p:txBody>
      </p:sp>
      <p:sp>
        <p:nvSpPr>
          <p:cNvPr id="187" name="CustomShape 5"/>
          <p:cNvSpPr/>
          <p:nvPr/>
        </p:nvSpPr>
        <p:spPr>
          <a:xfrm>
            <a:off x="8618040" y="6477120"/>
            <a:ext cx="64152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H20</a:t>
            </a:r>
            <a:endParaRPr/>
          </a:p>
        </p:txBody>
      </p:sp>
      <p:sp>
        <p:nvSpPr>
          <p:cNvPr id="188" name="CustomShape 6"/>
          <p:cNvSpPr/>
          <p:nvPr/>
        </p:nvSpPr>
        <p:spPr>
          <a:xfrm>
            <a:off x="838080" y="1143000"/>
            <a:ext cx="1599840" cy="23619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89" name="CustomShape 7"/>
          <p:cNvSpPr/>
          <p:nvPr/>
        </p:nvSpPr>
        <p:spPr>
          <a:xfrm>
            <a:off x="6726240" y="1398240"/>
            <a:ext cx="1599840" cy="23619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190" name="CustomShape 8"/>
          <p:cNvSpPr/>
          <p:nvPr/>
        </p:nvSpPr>
        <p:spPr>
          <a:xfrm flipV="1">
            <a:off x="1905120" y="3352680"/>
            <a:ext cx="914040" cy="198072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1" name="CustomShape 9"/>
          <p:cNvSpPr/>
          <p:nvPr/>
        </p:nvSpPr>
        <p:spPr>
          <a:xfrm flipH="1" flipV="1">
            <a:off x="3733560" y="3338280"/>
            <a:ext cx="638640" cy="208800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" name="CustomShape 10"/>
          <p:cNvSpPr/>
          <p:nvPr/>
        </p:nvSpPr>
        <p:spPr>
          <a:xfrm flipH="1" flipV="1">
            <a:off x="4371840" y="3339360"/>
            <a:ext cx="1418040" cy="190692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3" name="CustomShape 11"/>
          <p:cNvSpPr/>
          <p:nvPr/>
        </p:nvSpPr>
        <p:spPr>
          <a:xfrm flipV="1">
            <a:off x="322200" y="5841360"/>
            <a:ext cx="1181520" cy="64296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4" name="CustomShape 12"/>
          <p:cNvSpPr/>
          <p:nvPr/>
        </p:nvSpPr>
        <p:spPr>
          <a:xfrm flipV="1">
            <a:off x="675720" y="6007680"/>
            <a:ext cx="2910960" cy="63792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descr="" id="195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7234920" y="1719720"/>
            <a:ext cx="1587600" cy="17852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Multiple Indicator Dilution</a:t>
            </a:r>
            <a:endParaRPr/>
          </a:p>
        </p:txBody>
      </p:sp>
      <p:pic>
        <p:nvPicPr>
          <p:cNvPr descr="" id="197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681720" y="1079280"/>
            <a:ext cx="1326240" cy="138564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 rot="16200000">
            <a:off x="6505560" y="2036160"/>
            <a:ext cx="3339000" cy="639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Boxplot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maximum times </a:t>
            </a:r>
            <a:endParaRPr/>
          </a:p>
        </p:txBody>
      </p:sp>
      <p:sp>
        <p:nvSpPr>
          <p:cNvPr id="199" name="CustomShape 3"/>
          <p:cNvSpPr/>
          <p:nvPr/>
        </p:nvSpPr>
        <p:spPr>
          <a:xfrm rot="16200000">
            <a:off x="6537960" y="4433040"/>
            <a:ext cx="3339000" cy="639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Dilution curves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with experiments </a:t>
            </a:r>
            <a:endParaRPr/>
          </a:p>
        </p:txBody>
      </p:sp>
      <p:pic>
        <p:nvPicPr>
          <p:cNvPr descr=""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02880"/>
            <a:ext cx="1875960" cy="1824480"/>
          </a:xfrm>
          <a:prstGeom prst="rect">
            <a:avLst/>
          </a:prstGeom>
          <a:ln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3082320" y="1434600"/>
            <a:ext cx="566280" cy="501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202" name="CustomShape 5"/>
          <p:cNvSpPr/>
          <p:nvPr/>
        </p:nvSpPr>
        <p:spPr>
          <a:xfrm>
            <a:off x="5148360" y="1434600"/>
            <a:ext cx="566280" cy="501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pic>
        <p:nvPicPr>
          <p:cNvPr descr="" id="20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5896080" y="902880"/>
            <a:ext cx="1875960" cy="1824480"/>
          </a:xfrm>
          <a:prstGeom prst="rect">
            <a:avLst/>
          </a:prstGeom>
          <a:ln>
            <a:noFill/>
          </a:ln>
        </p:spPr>
      </p:pic>
      <p:pic>
        <p:nvPicPr>
          <p:cNvPr descr="" id="20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28400" y="2876760"/>
            <a:ext cx="7426800" cy="415692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-27000" y="1033200"/>
            <a:ext cx="3339000" cy="639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Periportal</a:t>
            </a:r>
            <a:r>
              <a:rPr b="1" lang="en-US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>
                <a:solidFill>
                  <a:srgbClr val="000000"/>
                </a:solidFill>
                <a:latin typeface="Calibri"/>
              </a:rPr>
              <a:t>tracer </a:t>
            </a:r>
            <a:endParaRPr/>
          </a:p>
        </p:txBody>
      </p:sp>
      <p:sp>
        <p:nvSpPr>
          <p:cNvPr id="206" name="CustomShape 7"/>
          <p:cNvSpPr/>
          <p:nvPr/>
        </p:nvSpPr>
        <p:spPr>
          <a:xfrm>
            <a:off x="7818840" y="1106280"/>
            <a:ext cx="3339000" cy="639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Perivenious</a:t>
            </a:r>
            <a:r>
              <a:rPr b="1" lang="en-US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>
                <a:solidFill>
                  <a:srgbClr val="000000"/>
                </a:solidFill>
                <a:latin typeface="Calibri"/>
              </a:rPr>
              <a:t>tracer </a:t>
            </a:r>
            <a:endParaRPr/>
          </a:p>
        </p:txBody>
      </p:sp>
      <p:sp>
        <p:nvSpPr>
          <p:cNvPr id="207" name="CustomShape 8"/>
          <p:cNvSpPr/>
          <p:nvPr/>
        </p:nvSpPr>
        <p:spPr>
          <a:xfrm>
            <a:off x="1204920" y="263196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08" name="CustomShape 9"/>
          <p:cNvSpPr/>
          <p:nvPr/>
        </p:nvSpPr>
        <p:spPr>
          <a:xfrm>
            <a:off x="5791320" y="261036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09" name="CustomShape 10"/>
          <p:cNvSpPr/>
          <p:nvPr/>
        </p:nvSpPr>
        <p:spPr>
          <a:xfrm>
            <a:off x="3773160" y="678924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10" name="CustomShape 11"/>
          <p:cNvSpPr/>
          <p:nvPr/>
        </p:nvSpPr>
        <p:spPr>
          <a:xfrm>
            <a:off x="6019920" y="6553080"/>
            <a:ext cx="3353400" cy="638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No fitting! No free parameters!</a:t>
            </a:r>
            <a:endParaRPr/>
          </a:p>
        </p:txBody>
      </p:sp>
      <p:sp>
        <p:nvSpPr>
          <p:cNvPr id="211" name="CustomShape 12"/>
          <p:cNvSpPr/>
          <p:nvPr/>
        </p:nvSpPr>
        <p:spPr>
          <a:xfrm>
            <a:off x="3900600" y="6553080"/>
            <a:ext cx="11854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time [s]</a:t>
            </a:r>
            <a:endParaRPr/>
          </a:p>
        </p:txBody>
      </p:sp>
      <p:sp>
        <p:nvSpPr>
          <p:cNvPr id="212" name="CustomShape 13"/>
          <p:cNvSpPr/>
          <p:nvPr/>
        </p:nvSpPr>
        <p:spPr>
          <a:xfrm>
            <a:off x="1471320" y="2500920"/>
            <a:ext cx="11854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time [s]</a:t>
            </a:r>
            <a:endParaRPr/>
          </a:p>
        </p:txBody>
      </p:sp>
      <p:sp>
        <p:nvSpPr>
          <p:cNvPr id="213" name="CustomShape 14"/>
          <p:cNvSpPr/>
          <p:nvPr/>
        </p:nvSpPr>
        <p:spPr>
          <a:xfrm>
            <a:off x="6296400" y="2500920"/>
            <a:ext cx="11854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time [s]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4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400" y="274680"/>
            <a:ext cx="6337440" cy="3031200"/>
          </a:xfrm>
          <a:prstGeom prst="rect">
            <a:avLst/>
          </a:prstGeom>
          <a:ln>
            <a:noFill/>
          </a:ln>
        </p:spPr>
      </p:pic>
      <p:pic>
        <p:nvPicPr>
          <p:cNvPr descr="" id="215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6705720" y="636480"/>
            <a:ext cx="2061360" cy="11538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6370200" y="2209680"/>
            <a:ext cx="2732040" cy="4237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1600">
                <a:solidFill>
                  <a:srgbClr val="000000"/>
                </a:solidFill>
                <a:latin typeface="Calibri"/>
              </a:rPr>
              <a:t>Extreme heterogeneity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 (!)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Local blood flow &amp; tissue architecture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1600">
                <a:solidFill>
                  <a:srgbClr val="000000"/>
                </a:solidFill>
                <a:latin typeface="Calibri"/>
              </a:rPr>
              <a:t>Strong effects on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Drug clearance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Metabolic function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Signalling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pic>
        <p:nvPicPr>
          <p:cNvPr descr="" id="217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720" y="662760"/>
            <a:ext cx="688320" cy="243360"/>
          </a:xfrm>
          <a:prstGeom prst="rect">
            <a:avLst/>
          </a:prstGeom>
          <a:ln>
            <a:noFill/>
          </a:ln>
        </p:spPr>
      </p:pic>
      <p:pic>
        <p:nvPicPr>
          <p:cNvPr descr=""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188320" y="717840"/>
            <a:ext cx="914040" cy="212040"/>
          </a:xfrm>
          <a:prstGeom prst="rect">
            <a:avLst/>
          </a:prstGeom>
          <a:ln>
            <a:noFill/>
          </a:ln>
        </p:spPr>
      </p:pic>
      <p:pic>
        <p:nvPicPr>
          <p:cNvPr descr=""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3137040"/>
            <a:ext cx="6411240" cy="3066480"/>
          </a:xfrm>
          <a:prstGeom prst="rect">
            <a:avLst/>
          </a:prstGeom>
          <a:ln>
            <a:noFill/>
          </a:ln>
        </p:spPr>
      </p:pic>
      <p:pic>
        <p:nvPicPr>
          <p:cNvPr descr=""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2042280" y="3567600"/>
            <a:ext cx="871200" cy="200880"/>
          </a:xfrm>
          <a:prstGeom prst="rect">
            <a:avLst/>
          </a:prstGeom>
          <a:ln>
            <a:noFill/>
          </a:ln>
        </p:spPr>
      </p:pic>
      <p:pic>
        <p:nvPicPr>
          <p:cNvPr descr=""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188320" y="3619080"/>
            <a:ext cx="731160" cy="15804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2780280" y="6075720"/>
            <a:ext cx="11854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time [s]</a:t>
            </a:r>
            <a:endParaRPr/>
          </a:p>
        </p:txBody>
      </p:sp>
      <p:sp>
        <p:nvSpPr>
          <p:cNvPr id="223" name="CustomShape 3"/>
          <p:cNvSpPr/>
          <p:nvPr/>
        </p:nvSpPr>
        <p:spPr>
          <a:xfrm>
            <a:off x="877680" y="311328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24" name="CustomShape 4"/>
          <p:cNvSpPr/>
          <p:nvPr/>
        </p:nvSpPr>
        <p:spPr>
          <a:xfrm>
            <a:off x="4045320" y="312120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25" name="CustomShape 5"/>
          <p:cNvSpPr/>
          <p:nvPr/>
        </p:nvSpPr>
        <p:spPr>
          <a:xfrm>
            <a:off x="863640" y="19224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26" name="CustomShape 6"/>
          <p:cNvSpPr/>
          <p:nvPr/>
        </p:nvSpPr>
        <p:spPr>
          <a:xfrm>
            <a:off x="4104720" y="192240"/>
            <a:ext cx="1599840" cy="2084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27" name="CustomShape 7"/>
          <p:cNvSpPr/>
          <p:nvPr/>
        </p:nvSpPr>
        <p:spPr>
          <a:xfrm rot="16200000">
            <a:off x="-1341720" y="3170520"/>
            <a:ext cx="289584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Concentrations [mM]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Galactose Elimination (GE)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CustomShape 3"/>
          <p:cNvSpPr/>
          <p:nvPr/>
        </p:nvSpPr>
        <p:spPr>
          <a:xfrm>
            <a:off x="0" y="2676600"/>
            <a:ext cx="9143640" cy="36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" id="231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-27000" y="1516680"/>
            <a:ext cx="3703320" cy="3234960"/>
          </a:xfrm>
          <a:prstGeom prst="rect">
            <a:avLst/>
          </a:prstGeom>
          <a:ln>
            <a:noFill/>
          </a:ln>
        </p:spPr>
      </p:pic>
      <p:pic>
        <p:nvPicPr>
          <p:cNvPr descr="" id="232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3415680"/>
            <a:ext cx="3580920" cy="3052440"/>
          </a:xfrm>
          <a:prstGeom prst="rect">
            <a:avLst/>
          </a:prstGeom>
          <a:ln>
            <a:noFill/>
          </a:ln>
        </p:spPr>
      </p:pic>
      <p:pic>
        <p:nvPicPr>
          <p:cNvPr descr="" id="233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120" y="1245240"/>
            <a:ext cx="5121000" cy="2147760"/>
          </a:xfrm>
          <a:prstGeom prst="rect">
            <a:avLst/>
          </a:prstGeom>
          <a:ln>
            <a:noFill/>
          </a:ln>
        </p:spPr>
      </p:pic>
      <p:sp>
        <p:nvSpPr>
          <p:cNvPr id="234" name="CustomShape 4"/>
          <p:cNvSpPr/>
          <p:nvPr/>
        </p:nvSpPr>
        <p:spPr>
          <a:xfrm rot="10800000">
            <a:off x="3612600" y="293256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pic>
        <p:nvPicPr>
          <p:cNvPr descr="" id="235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1157400"/>
            <a:ext cx="2353680" cy="4089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0" y="274680"/>
            <a:ext cx="89636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Extraction (ER) &amp; Clearance (CL)</a:t>
            </a:r>
            <a:endParaRPr/>
          </a:p>
        </p:txBody>
      </p:sp>
      <p:pic>
        <p:nvPicPr>
          <p:cNvPr descr="" id="237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219320"/>
            <a:ext cx="3808440" cy="2742840"/>
          </a:xfrm>
          <a:prstGeom prst="rect">
            <a:avLst/>
          </a:prstGeom>
          <a:ln>
            <a:noFill/>
          </a:ln>
        </p:spPr>
      </p:pic>
      <p:pic>
        <p:nvPicPr>
          <p:cNvPr descr="" id="23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16520" y="1396440"/>
            <a:ext cx="4895640" cy="2053440"/>
          </a:xfrm>
          <a:prstGeom prst="rect">
            <a:avLst/>
          </a:prstGeom>
          <a:ln>
            <a:noFill/>
          </a:ln>
        </p:spPr>
      </p:pic>
      <p:pic>
        <p:nvPicPr>
          <p:cNvPr descr="" id="23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61080" y="4100400"/>
            <a:ext cx="2363760" cy="1967400"/>
          </a:xfrm>
          <a:prstGeom prst="rect">
            <a:avLst/>
          </a:prstGeom>
          <a:ln>
            <a:noFill/>
          </a:ln>
        </p:spPr>
      </p:pic>
      <p:pic>
        <p:nvPicPr>
          <p:cNvPr descr="" id="240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535440" y="4080600"/>
            <a:ext cx="2390400" cy="1978560"/>
          </a:xfrm>
          <a:prstGeom prst="rect">
            <a:avLst/>
          </a:prstGeom>
          <a:ln>
            <a:noFill/>
          </a:ln>
        </p:spPr>
      </p:pic>
      <p:pic>
        <p:nvPicPr>
          <p:cNvPr descr="" id="241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066680" y="4191120"/>
            <a:ext cx="2497320" cy="22366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2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3809880" y="3039840"/>
            <a:ext cx="5233680" cy="3757320"/>
          </a:xfrm>
          <a:prstGeom prst="rect">
            <a:avLst/>
          </a:prstGeom>
          <a:ln>
            <a:noFill/>
          </a:ln>
        </p:spPr>
      </p:pic>
      <p:sp>
        <p:nvSpPr>
          <p:cNvPr id="243" name="TextShape 1"/>
          <p:cNvSpPr txBox="1"/>
          <p:nvPr/>
        </p:nvSpPr>
        <p:spPr>
          <a:xfrm>
            <a:off x="423000" y="10764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Current WORK</a:t>
            </a:r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428400" y="1143000"/>
            <a:ext cx="4524480" cy="3504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Predict alterations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GEC in aging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Cirrhosis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Analyse galactosemias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Use spatially resolved PET data (individual subjects)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Normal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cirrhosis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4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47760" y="380880"/>
            <a:ext cx="3943800" cy="23641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What I learned … so far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457200" y="1295280"/>
            <a:ext cx="7238520" cy="5257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Multiscale requires data management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b="1" lang="en-US" sz="2000">
                <a:solidFill>
                  <a:srgbClr val="000000"/>
                </a:solidFill>
                <a:latin typeface="Calibri"/>
              </a:rPr>
              <a:t>only reproducible results are results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Database layer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decouples simulation &amp; analysis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Structured/standard formats function as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model unit tests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Multiscale relies on units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b="1" lang="en-US" sz="2000">
                <a:solidFill>
                  <a:srgbClr val="000000"/>
                </a:solidFill>
                <a:latin typeface="Calibri"/>
              </a:rPr>
              <a:t>a model without units is no model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 (what is the meaning of parameters and componets?)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automatic unit checks as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model unit tests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Units do the modelling for you (tell you how the system produces the quantity)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Multiscale is difficult &amp; more easy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Hierarchical constraints fix parameters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Every scale provides a new set of experimental data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Multiscale-errors (!)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The more scales the more obscure the errors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Visualize everything</a:t>
            </a:r>
            <a:endParaRPr/>
          </a:p>
          <a:p>
            <a:endParaRPr/>
          </a:p>
          <a:p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8" name="Picture 15"/>
          <p:cNvPicPr/>
          <p:nvPr/>
        </p:nvPicPr>
        <p:blipFill>
          <a:blip r:embed="rId1"/>
          <a:stretch>
            <a:fillRect/>
          </a:stretch>
        </p:blipFill>
        <p:spPr>
          <a:xfrm>
            <a:off x="3256920" y="2826000"/>
            <a:ext cx="5834880" cy="2023200"/>
          </a:xfrm>
          <a:prstGeom prst="rect">
            <a:avLst/>
          </a:prstGeom>
          <a:ln>
            <a:noFill/>
          </a:ln>
        </p:spPr>
      </p:pic>
      <p:sp>
        <p:nvSpPr>
          <p:cNvPr id="249" name="TextShape 1"/>
          <p:cNvSpPr txBox="1"/>
          <p:nvPr/>
        </p:nvSpPr>
        <p:spPr>
          <a:xfrm>
            <a:off x="457200" y="304920"/>
            <a:ext cx="84578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Processes</a:t>
            </a:r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457200" y="1295280"/>
            <a:ext cx="2799360" cy="3428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SBML Model</a:t>
            </a:r>
            <a:endParaRPr/>
          </a:p>
          <a:p>
            <a:r>
              <a:rPr lang="en-US" sz="1400" u="sng">
                <a:solidFill>
                  <a:srgbClr val="0000ff"/>
                </a:solidFill>
                <a:latin typeface="Calibri"/>
                <a:hlinkClick r:id="rId2"/>
              </a:rPr>
              <a:t>http://seek.virtuelle-leber.de/models/138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200">
                <a:solidFill>
                  <a:srgbClr val="000000"/>
                </a:solidFill>
                <a:latin typeface="Calibri"/>
              </a:rPr>
              <a:t>Annotations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CHEBI, UniProt, KEGG, RHEA 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kinetic parameters linked to SABIO-RK</a:t>
            </a:r>
            <a:endParaRPr/>
          </a:p>
          <a:p>
            <a:endParaRPr/>
          </a:p>
        </p:txBody>
      </p:sp>
      <p:pic>
        <p:nvPicPr>
          <p:cNvPr descr="" id="25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52280" y="4940280"/>
            <a:ext cx="4016520" cy="621720"/>
          </a:xfrm>
          <a:prstGeom prst="rect">
            <a:avLst/>
          </a:prstGeom>
          <a:ln>
            <a:noFill/>
          </a:ln>
        </p:spPr>
      </p:pic>
      <p:pic>
        <p:nvPicPr>
          <p:cNvPr descr="" id="252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52280" y="5618880"/>
            <a:ext cx="4132800" cy="1066320"/>
          </a:xfrm>
          <a:prstGeom prst="rect">
            <a:avLst/>
          </a:prstGeom>
          <a:ln>
            <a:noFill/>
          </a:ln>
        </p:spPr>
      </p:pic>
      <p:pic>
        <p:nvPicPr>
          <p:cNvPr descr="" id="253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4339080" y="5618880"/>
            <a:ext cx="4752720" cy="104868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" id="256" name="Picture 62"/>
          <p:cNvPicPr/>
          <p:nvPr/>
        </p:nvPicPr>
        <p:blipFill>
          <a:blip r:embed="rId6"/>
          <a:stretch>
            <a:fillRect/>
          </a:stretch>
        </p:blipFill>
        <p:spPr>
          <a:xfrm>
            <a:off x="288360" y="1688760"/>
            <a:ext cx="599760" cy="51408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2965680" y="1143000"/>
            <a:ext cx="199332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Galactokinase</a:t>
            </a:r>
            <a:endParaRPr/>
          </a:p>
        </p:txBody>
      </p:sp>
      <p:sp>
        <p:nvSpPr>
          <p:cNvPr id="258" name="Line 6"/>
          <p:cNvSpPr/>
          <p:nvPr/>
        </p:nvSpPr>
        <p:spPr>
          <a:xfrm>
            <a:off x="3047760" y="1327320"/>
            <a:ext cx="0" cy="3473280"/>
          </a:xfrm>
          <a:prstGeom prst="line">
            <a:avLst/>
          </a:prstGeom>
          <a:ln w="9360">
            <a:solidFill>
              <a:srgbClr val="4a7ebb"/>
            </a:solidFill>
            <a:round/>
          </a:ln>
        </p:spPr>
      </p:sp>
      <p:pic>
        <p:nvPicPr>
          <p:cNvPr descr="" id="259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3251160" y="1714680"/>
            <a:ext cx="5410080" cy="952560"/>
          </a:xfrm>
          <a:prstGeom prst="rect">
            <a:avLst/>
          </a:prstGeom>
          <a:ln>
            <a:solidFill>
              <a:srgbClr val="3465af"/>
            </a:solidFill>
          </a:ln>
        </p:spPr>
      </p:pic>
      <p:pic>
        <p:nvPicPr>
          <p:cNvPr descr="" id="260" name=""/>
          <p:cNvPicPr/>
          <p:nvPr/>
        </p:nvPicPr>
        <p:blipFill>
          <a:blip r:embed="rId8"/>
          <a:stretch>
            <a:fillRect/>
          </a:stretch>
        </p:blipFill>
        <p:spPr>
          <a:xfrm>
            <a:off x="3238560" y="1511280"/>
            <a:ext cx="2158920" cy="330120"/>
          </a:xfrm>
          <a:prstGeom prst="rect">
            <a:avLst/>
          </a:prstGeom>
          <a:ln>
            <a:solidFill>
              <a:srgbClr val="3465af"/>
            </a:solidFill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26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88120" y="990720"/>
            <a:ext cx="5533560" cy="3360600"/>
          </a:xfrm>
          <a:prstGeom prst="rect">
            <a:avLst/>
          </a:prstGeom>
          <a:ln>
            <a:noFill/>
          </a:ln>
        </p:spPr>
      </p:pic>
      <p:pic>
        <p:nvPicPr>
          <p:cNvPr descr="" id="26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27600" y="4648320"/>
            <a:ext cx="5082480" cy="19807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descr="" id="26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127120" y="1981080"/>
            <a:ext cx="3681720" cy="3809520"/>
          </a:xfrm>
          <a:prstGeom prst="rect">
            <a:avLst/>
          </a:prstGeom>
          <a:ln>
            <a:noFill/>
          </a:ln>
        </p:spPr>
      </p:pic>
      <p:pic>
        <p:nvPicPr>
          <p:cNvPr descr="" id="2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133720"/>
            <a:ext cx="4399200" cy="28951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20640" y="1828800"/>
            <a:ext cx="3309480" cy="2500200"/>
          </a:xfrm>
          <a:prstGeom prst="rect">
            <a:avLst/>
          </a:prstGeom>
          <a:ln>
            <a:noFill/>
          </a:ln>
        </p:spPr>
      </p:pic>
      <p:pic>
        <p:nvPicPr>
          <p:cNvPr descr="" id="9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8560" y="4615560"/>
            <a:ext cx="3095280" cy="187956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393480" y="482400"/>
            <a:ext cx="792432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Segoe UI Semibold"/>
              </a:rPr>
              <a:t>Population Variability in Liver Function</a:t>
            </a:r>
            <a:r>
              <a:rPr b="1" lang="en-US" sz="2400">
                <a:solidFill>
                  <a:srgbClr val="000000"/>
                </a:solidFill>
                <a:latin typeface="Segoe UI Semibold"/>
              </a:rPr>
              <a:t>
</a:t>
            </a:r>
            <a:r>
              <a:rPr i="1" lang="en-US">
                <a:solidFill>
                  <a:srgbClr val="595959"/>
                </a:solidFill>
                <a:latin typeface="Calibri"/>
              </a:rPr>
              <a:t>König M. &amp; Holzhütter HG.</a:t>
            </a:r>
            <a:endParaRPr/>
          </a:p>
        </p:txBody>
      </p:sp>
      <p:pic>
        <p:nvPicPr>
          <p:cNvPr descr="" id="9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14800" y="108720"/>
            <a:ext cx="1559160" cy="587880"/>
          </a:xfrm>
          <a:prstGeom prst="rect">
            <a:avLst/>
          </a:prstGeom>
          <a:ln>
            <a:noFill/>
          </a:ln>
        </p:spPr>
      </p:pic>
      <p:pic>
        <p:nvPicPr>
          <p:cNvPr descr="" id="98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491960" y="91440"/>
            <a:ext cx="1541880" cy="761760"/>
          </a:xfrm>
          <a:prstGeom prst="rect">
            <a:avLst/>
          </a:prstGeom>
          <a:ln>
            <a:noFill/>
          </a:ln>
        </p:spPr>
      </p:pic>
      <p:pic>
        <p:nvPicPr>
          <p:cNvPr descr="" id="99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830920" y="108720"/>
            <a:ext cx="1523520" cy="563040"/>
          </a:xfrm>
          <a:prstGeom prst="rect">
            <a:avLst/>
          </a:prstGeom>
          <a:ln>
            <a:noFill/>
          </a:ln>
        </p:spPr>
      </p:pic>
      <p:pic>
        <p:nvPicPr>
          <p:cNvPr descr="" id="100" name="Picture 3"/>
          <p:cNvPicPr/>
          <p:nvPr/>
        </p:nvPicPr>
        <p:blipFill>
          <a:blip r:embed="rId6"/>
          <a:stretch>
            <a:fillRect/>
          </a:stretch>
        </p:blipFill>
        <p:spPr>
          <a:xfrm>
            <a:off x="548640" y="2167920"/>
            <a:ext cx="4266720" cy="200916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2095560" y="4447800"/>
            <a:ext cx="166104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Hepatocyte</a:t>
            </a:r>
            <a:endParaRPr/>
          </a:p>
        </p:txBody>
      </p:sp>
      <p:sp>
        <p:nvSpPr>
          <p:cNvPr id="102" name="CustomShape 3"/>
          <p:cNvSpPr/>
          <p:nvPr/>
        </p:nvSpPr>
        <p:spPr>
          <a:xfrm>
            <a:off x="1901160" y="1768320"/>
            <a:ext cx="21286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Sinusoidal Unit</a:t>
            </a:r>
            <a:endParaRPr/>
          </a:p>
        </p:txBody>
      </p:sp>
      <p:sp>
        <p:nvSpPr>
          <p:cNvPr id="103" name="CustomShape 4"/>
          <p:cNvSpPr/>
          <p:nvPr/>
        </p:nvSpPr>
        <p:spPr>
          <a:xfrm>
            <a:off x="7104240" y="1986120"/>
            <a:ext cx="118548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Lobulus</a:t>
            </a:r>
            <a:endParaRPr/>
          </a:p>
        </p:txBody>
      </p:sp>
      <p:pic>
        <p:nvPicPr>
          <p:cNvPr descr="" id="104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5178600" y="4818960"/>
            <a:ext cx="3436200" cy="1077480"/>
          </a:xfrm>
          <a:prstGeom prst="rect">
            <a:avLst/>
          </a:prstGeom>
          <a:ln>
            <a:noFill/>
          </a:ln>
        </p:spPr>
      </p:pic>
      <p:sp>
        <p:nvSpPr>
          <p:cNvPr id="105" name="CustomShape 5"/>
          <p:cNvSpPr/>
          <p:nvPr/>
        </p:nvSpPr>
        <p:spPr>
          <a:xfrm>
            <a:off x="4572000" y="2194560"/>
            <a:ext cx="731520" cy="365760"/>
          </a:xfrm>
          <a:prstGeom prst="leftRightArrow">
            <a:avLst>
              <a:gd fmla="val 4300" name="adj1"/>
              <a:gd fmla="val 5400" name="adj2"/>
            </a:avLst>
          </a:prstGeom>
          <a:solidFill>
            <a:srgbClr val="eeeeee"/>
          </a:solidFill>
          <a:ln w="18360">
            <a:solidFill>
              <a:srgbClr val="808080"/>
            </a:solidFill>
            <a:round/>
          </a:ln>
        </p:spPr>
      </p:sp>
      <p:sp>
        <p:nvSpPr>
          <p:cNvPr id="106" name="CustomShape 6"/>
          <p:cNvSpPr/>
          <p:nvPr/>
        </p:nvSpPr>
        <p:spPr>
          <a:xfrm>
            <a:off x="5137920" y="5861880"/>
            <a:ext cx="322164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Individuals / Population</a:t>
            </a:r>
            <a:endParaRPr/>
          </a:p>
        </p:txBody>
      </p:sp>
      <p:sp>
        <p:nvSpPr>
          <p:cNvPr id="107" name="CustomShape 7"/>
          <p:cNvSpPr/>
          <p:nvPr/>
        </p:nvSpPr>
        <p:spPr>
          <a:xfrm rot="5400000">
            <a:off x="1496160" y="4242240"/>
            <a:ext cx="731520" cy="365760"/>
          </a:xfrm>
          <a:prstGeom prst="leftRightArrow">
            <a:avLst>
              <a:gd fmla="val 4300" name="adj1"/>
              <a:gd fmla="val 5400" name="adj2"/>
            </a:avLst>
          </a:prstGeom>
          <a:solidFill>
            <a:srgbClr val="eeeeee"/>
          </a:solidFill>
          <a:ln w="18360">
            <a:solidFill>
              <a:srgbClr val="808080"/>
            </a:solidFill>
            <a:round/>
          </a:ln>
        </p:spPr>
      </p:sp>
      <p:sp>
        <p:nvSpPr>
          <p:cNvPr id="108" name="CustomShape 8"/>
          <p:cNvSpPr/>
          <p:nvPr/>
        </p:nvSpPr>
        <p:spPr>
          <a:xfrm rot="5400000">
            <a:off x="7603200" y="4043880"/>
            <a:ext cx="731520" cy="365760"/>
          </a:xfrm>
          <a:prstGeom prst="leftRightArrow">
            <a:avLst>
              <a:gd fmla="val 4300" name="adj1"/>
              <a:gd fmla="val 5400" name="adj2"/>
            </a:avLst>
          </a:prstGeom>
          <a:solidFill>
            <a:srgbClr val="eeeeee"/>
          </a:solidFill>
          <a:ln w="18360">
            <a:solidFill>
              <a:srgbClr val="808080"/>
            </a:solidFill>
            <a:round/>
          </a:ln>
        </p:spPr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Sinusoid</a:t>
            </a:r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457200" y="1295280"/>
            <a:ext cx="3657240" cy="3521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principal vessels for exchange between blood and hepatocytes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~ 6-8µm diameter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periportal sinusoids are narrower and more tortuous than the wider and straighter central ones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Sinusoid network is heterogeneous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b="1" lang="en-US" sz="2000">
                <a:solidFill>
                  <a:srgbClr val="000000"/>
                </a:solidFill>
                <a:latin typeface="Calibri"/>
              </a:rPr>
              <a:t>near portal vene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 arranged as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interconnecting polygonal networks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farther away from portal vein organized as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parallel vessels terminating in the central vein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short </a:t>
            </a:r>
            <a:r>
              <a:rPr b="1" lang="en-US" sz="2000">
                <a:solidFill>
                  <a:srgbClr val="000000"/>
                </a:solidFill>
                <a:latin typeface="Calibri"/>
              </a:rPr>
              <a:t>intersinusoidal sinusoids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 connect adjacent parallel sinusoids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7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48320" y="1276200"/>
            <a:ext cx="4285800" cy="321912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4648320" y="627480"/>
            <a:ext cx="4272840" cy="8204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Scanning electron micrograph showing fenestrated sinusoids and hepatocytes in a mouse liver.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u="sng">
                <a:solidFill>
                  <a:srgbClr val="0000ff"/>
                </a:solidFill>
                <a:latin typeface="Calibri"/>
                <a:hlinkClick r:id="rId2"/>
              </a:rPr>
              <a:t>http://www.easloffice.eu/jhep/contest/website/see_photos.html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3124080" y="6019920"/>
            <a:ext cx="5943240" cy="1155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Calibri"/>
              </a:rPr>
              <a:t>Scanning electron microscope observations on the structure of portal veins, sinusoids and central veins in rat liver.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 Wisse, E.; De Zanger, R. B.; Jacobs, R. &amp; McCuskey, R. S.; 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Scan Electron Microsc, </a:t>
            </a:r>
            <a:r>
              <a:rPr b="1" lang="en-US" sz="1000">
                <a:solidFill>
                  <a:srgbClr val="000000"/>
                </a:solidFill>
                <a:latin typeface="Calibri"/>
              </a:rPr>
              <a:t>1983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, 1441-1452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Calibri"/>
              </a:rPr>
              <a:t>The liver sieve: considerations concerning the structure and function of endothelial fenestrae, the sinusoidal wall and the space of Disse. 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Wisse, E.; De Zanger, R. B.; Charels, K.; Van Der Smissen, P. &amp; McCuskey, R. S. 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Hepatology, </a:t>
            </a:r>
            <a:r>
              <a:rPr b="1" lang="en-US" sz="1000">
                <a:solidFill>
                  <a:srgbClr val="000000"/>
                </a:solidFill>
                <a:latin typeface="Calibri"/>
              </a:rPr>
              <a:t>1985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, 5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, 683-692</a:t>
            </a:r>
            <a:endParaRPr/>
          </a:p>
        </p:txBody>
      </p:sp>
      <p:pic>
        <p:nvPicPr>
          <p:cNvPr descr="" id="274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8080" y="4724280"/>
            <a:ext cx="7391880" cy="12020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Blood Flow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76320" y="5943600"/>
            <a:ext cx="4571640" cy="13078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 sz="1000">
                <a:solidFill>
                  <a:srgbClr val="000000"/>
                </a:solidFill>
                <a:latin typeface="Calibri"/>
              </a:rPr>
              <a:t>The terminal hepatic microcirculation in the rat.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Koo, A.; Liang, I. Y. &amp; Cheng, K. K.; 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Q J Exp Physiol Cogn Med Sci, </a:t>
            </a:r>
            <a:r>
              <a:rPr b="1" lang="en-US" sz="1000">
                <a:solidFill>
                  <a:srgbClr val="000000"/>
                </a:solidFill>
                <a:latin typeface="Calibri"/>
              </a:rPr>
              <a:t>1975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, 60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, 261-266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Calibri"/>
              </a:rPr>
              <a:t>Intermittence of blood flow in liver sinusoids, studied by high-resolution in vivo microscopy.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 MacPhee, P. J.; Schmidt, E. E. &amp; Groom, A. C.; </a:t>
            </a:r>
            <a:r>
              <a:rPr b="1" lang="en-US" sz="1000">
                <a:solidFill>
                  <a:srgbClr val="000000"/>
                </a:solidFill>
                <a:latin typeface="Calibri"/>
              </a:rPr>
              <a:t>1995</a:t>
            </a:r>
            <a:r>
              <a:rPr i="1" lang="en-US" sz="1000">
                <a:solidFill>
                  <a:srgbClr val="000000"/>
                </a:solidFill>
                <a:latin typeface="Calibri"/>
              </a:rPr>
              <a:t>, 269</a:t>
            </a:r>
            <a:r>
              <a:rPr lang="en-US" sz="1000">
                <a:solidFill>
                  <a:srgbClr val="000000"/>
                </a:solidFill>
                <a:latin typeface="Calibri"/>
              </a:rPr>
              <a:t>, G692-G698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7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981760" y="1219320"/>
            <a:ext cx="3016080" cy="5357160"/>
          </a:xfrm>
          <a:prstGeom prst="rect">
            <a:avLst/>
          </a:prstGeom>
          <a:ln>
            <a:noFill/>
          </a:ln>
        </p:spPr>
      </p:pic>
      <p:pic>
        <p:nvPicPr>
          <p:cNvPr descr="" id="27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320" y="1253520"/>
            <a:ext cx="6055200" cy="3038760"/>
          </a:xfrm>
          <a:prstGeom prst="rect">
            <a:avLst/>
          </a:prstGeom>
          <a:ln>
            <a:noFill/>
          </a:ln>
        </p:spPr>
      </p:pic>
      <p:pic>
        <p:nvPicPr>
          <p:cNvPr descr="" id="279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733920" y="4419720"/>
            <a:ext cx="2095200" cy="16473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Galactosemias</a:t>
            </a:r>
            <a:endParaRPr/>
          </a:p>
        </p:txBody>
      </p:sp>
      <p:sp>
        <p:nvSpPr>
          <p:cNvPr id="281" name="TextShape 2"/>
          <p:cNvSpPr txBox="1"/>
          <p:nvPr/>
        </p:nvSpPr>
        <p:spPr>
          <a:xfrm>
            <a:off x="457200" y="1600200"/>
            <a:ext cx="3657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caused by </a:t>
            </a:r>
            <a:r>
              <a:rPr b="1" lang="en-US">
                <a:solidFill>
                  <a:srgbClr val="000000"/>
                </a:solidFill>
                <a:latin typeface="Calibri"/>
              </a:rPr>
              <a:t>deficiencies in either GALK, GALT or GALE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untreated as well as treated patients with galactosemia show accumulation and/or depletion of specific metabolites, and often abnormalities of glycosylation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implementation</a:t>
            </a:r>
            <a:r>
              <a:rPr lang="en-US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via measured alterations in kinetic properties in human protein mutations</a:t>
            </a:r>
            <a:endParaRPr/>
          </a:p>
        </p:txBody>
      </p:sp>
      <p:pic>
        <p:nvPicPr>
          <p:cNvPr descr="" id="28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191120" y="1295280"/>
            <a:ext cx="4768200" cy="51811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83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567440"/>
            <a:ext cx="4069800" cy="4349520"/>
          </a:xfrm>
          <a:prstGeom prst="rect">
            <a:avLst/>
          </a:prstGeom>
          <a:ln>
            <a:noFill/>
          </a:ln>
        </p:spPr>
      </p:pic>
      <p:sp>
        <p:nvSpPr>
          <p:cNvPr id="284" name="TextShape 1"/>
          <p:cNvSpPr txBox="1"/>
          <p:nvPr/>
        </p:nvSpPr>
        <p:spPr>
          <a:xfrm>
            <a:off x="273960" y="76320"/>
            <a:ext cx="861012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Galactosemia (</a:t>
            </a:r>
            <a:r>
              <a:rPr b="1" lang="en-US" sz="4000">
                <a:solidFill>
                  <a:srgbClr val="ff0000"/>
                </a:solidFill>
                <a:latin typeface="Segoe UI Semibold"/>
              </a:rPr>
              <a:t>GALK</a:t>
            </a:r>
            <a:r>
              <a:rPr b="1" lang="en-US" sz="4000">
                <a:solidFill>
                  <a:srgbClr val="000000"/>
                </a:solidFill>
                <a:latin typeface="Segoe UI Semibold"/>
              </a:rPr>
              <a:t>, </a:t>
            </a:r>
            <a:r>
              <a:rPr b="1" lang="en-US" sz="4000">
                <a:solidFill>
                  <a:srgbClr val="0070c0"/>
                </a:solidFill>
                <a:latin typeface="Segoe UI Semibold"/>
              </a:rPr>
              <a:t>GALT</a:t>
            </a:r>
            <a:r>
              <a:rPr b="1" lang="en-US" sz="4000">
                <a:solidFill>
                  <a:srgbClr val="000000"/>
                </a:solidFill>
                <a:latin typeface="Segoe UI Semibold"/>
              </a:rPr>
              <a:t>, </a:t>
            </a:r>
            <a:r>
              <a:rPr b="1" lang="en-US" sz="4000">
                <a:solidFill>
                  <a:srgbClr val="77933c"/>
                </a:solidFill>
                <a:latin typeface="Segoe UI Semibold"/>
              </a:rPr>
              <a:t>GALE</a:t>
            </a:r>
            <a:r>
              <a:rPr b="1" lang="en-US" sz="4000">
                <a:solidFill>
                  <a:srgbClr val="000000"/>
                </a:solidFill>
                <a:latin typeface="Segoe UI Semibold"/>
              </a:rPr>
              <a:t>)</a:t>
            </a:r>
            <a:endParaRPr/>
          </a:p>
        </p:txBody>
      </p:sp>
      <p:sp>
        <p:nvSpPr>
          <p:cNvPr id="285" name="TextShape 2"/>
          <p:cNvSpPr txBox="1"/>
          <p:nvPr/>
        </p:nvSpPr>
        <p:spPr>
          <a:xfrm>
            <a:off x="3124080" y="4892760"/>
            <a:ext cx="6476760" cy="3047760"/>
          </a:xfrm>
          <a:prstGeom prst="rect">
            <a:avLst/>
          </a:prstGeom>
        </p:spPr>
        <p:txBody>
          <a:bodyPr/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marked alterations in metabolite levels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galactitol accumulation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shift of udpglc/udpgal level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reduced galactose clearance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energetically challenged</a:t>
            </a:r>
            <a:endParaRPr/>
          </a:p>
        </p:txBody>
      </p:sp>
      <p:pic>
        <p:nvPicPr>
          <p:cNvPr descr="" id="28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585440"/>
            <a:ext cx="4094640" cy="32792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Acknowledgements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457200" y="1417680"/>
            <a:ext cx="4647960" cy="4708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Concept &amp; Modeling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Prof. Holzhütter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Experimental Partners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Prof. Vilstrup, Prof. Marchesini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Prof. Wang, Dr. Wynne, Dr. Heinemann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SBML &amp; SED-ML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Frank Bergmann, Lucian Smith, Mike Hucka, Sarah Keating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SABIO-RK &amp; data management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Martin Golibiewski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Wolfgang Müller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Renate Wittig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Funding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Charité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Virtual Liver Network</a:t>
            </a:r>
            <a:endParaRPr/>
          </a:p>
        </p:txBody>
      </p:sp>
      <p:pic>
        <p:nvPicPr>
          <p:cNvPr descr="" id="11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75200" y="5257800"/>
            <a:ext cx="1559160" cy="587880"/>
          </a:xfrm>
          <a:prstGeom prst="rect">
            <a:avLst/>
          </a:prstGeom>
          <a:ln>
            <a:noFill/>
          </a:ln>
        </p:spPr>
      </p:pic>
      <p:pic>
        <p:nvPicPr>
          <p:cNvPr descr="" id="114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452360" y="5240520"/>
            <a:ext cx="1541880" cy="761760"/>
          </a:xfrm>
          <a:prstGeom prst="rect">
            <a:avLst/>
          </a:prstGeom>
          <a:ln>
            <a:noFill/>
          </a:ln>
        </p:spPr>
      </p:pic>
      <p:pic>
        <p:nvPicPr>
          <p:cNvPr descr="" id="115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91320" y="5257800"/>
            <a:ext cx="1523520" cy="563040"/>
          </a:xfrm>
          <a:prstGeom prst="rect">
            <a:avLst/>
          </a:prstGeom>
          <a:ln>
            <a:noFill/>
          </a:ln>
        </p:spPr>
      </p:pic>
      <p:pic>
        <p:nvPicPr>
          <p:cNvPr descr="" id="11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5878080" y="4419720"/>
            <a:ext cx="2873520" cy="444960"/>
          </a:xfrm>
          <a:prstGeom prst="rect">
            <a:avLst/>
          </a:prstGeom>
          <a:ln>
            <a:noFill/>
          </a:ln>
        </p:spPr>
      </p:pic>
      <p:pic>
        <p:nvPicPr>
          <p:cNvPr descr="" id="117" name="Picture 62"/>
          <p:cNvPicPr/>
          <p:nvPr/>
        </p:nvPicPr>
        <p:blipFill>
          <a:blip r:embed="rId5"/>
          <a:stretch>
            <a:fillRect/>
          </a:stretch>
        </p:blipFill>
        <p:spPr>
          <a:xfrm>
            <a:off x="5247000" y="4449240"/>
            <a:ext cx="522000" cy="44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368000" y="-115920"/>
            <a:ext cx="70898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Workflow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714600" y="4187880"/>
            <a:ext cx="1947960" cy="1368360"/>
          </a:xfrm>
          <a:prstGeom prst="rect">
            <a:avLst/>
          </a:prstGeom>
          <a:solidFill>
            <a:srgbClr val="d7e4bd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Sampling Sinusoidal Unit Architectures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Representative samples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SBML</a:t>
            </a:r>
            <a:endParaRPr/>
          </a:p>
        </p:txBody>
      </p:sp>
      <p:sp>
        <p:nvSpPr>
          <p:cNvPr id="120" name="CustomShape 3"/>
          <p:cNvSpPr/>
          <p:nvPr/>
        </p:nvSpPr>
        <p:spPr>
          <a:xfrm>
            <a:off x="3090600" y="3523680"/>
            <a:ext cx="1410120" cy="1368360"/>
          </a:xfrm>
          <a:prstGeom prst="rect">
            <a:avLst/>
          </a:prstGeom>
          <a:solidFill>
            <a:srgbClr val="fcd5b5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Simulation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ODE System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C++/LSODA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COPASI</a:t>
            </a:r>
            <a:endParaRPr/>
          </a:p>
        </p:txBody>
      </p:sp>
      <p:sp>
        <p:nvSpPr>
          <p:cNvPr id="121" name="CustomShape 4"/>
          <p:cNvSpPr/>
          <p:nvPr/>
        </p:nvSpPr>
        <p:spPr>
          <a:xfrm>
            <a:off x="3090600" y="1483200"/>
            <a:ext cx="1720800" cy="1369080"/>
          </a:xfrm>
          <a:prstGeom prst="rect">
            <a:avLst/>
          </a:prstGeom>
          <a:solidFill>
            <a:srgbClr val="fcd5b5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Algorithm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Method (ODE, SS, MCA)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Algorithm parameters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SED-ML</a:t>
            </a:r>
            <a:endParaRPr/>
          </a:p>
        </p:txBody>
      </p:sp>
      <p:sp>
        <p:nvSpPr>
          <p:cNvPr id="122" name="CustomShape 5"/>
          <p:cNvSpPr/>
          <p:nvPr/>
        </p:nvSpPr>
        <p:spPr>
          <a:xfrm>
            <a:off x="3090600" y="5168160"/>
            <a:ext cx="1785960" cy="2220840"/>
          </a:xfrm>
          <a:prstGeom prst="rect">
            <a:avLst/>
          </a:prstGeom>
          <a:solidFill>
            <a:srgbClr val="fcd5b5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Timecourse Events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Additional boundary conditions (peaks, altered parameters, metabolic effects)</a:t>
            </a:r>
            <a:endParaRPr/>
          </a:p>
        </p:txBody>
      </p:sp>
      <p:sp>
        <p:nvSpPr>
          <p:cNvPr id="123" name="CustomShape 6"/>
          <p:cNvSpPr/>
          <p:nvPr/>
        </p:nvSpPr>
        <p:spPr>
          <a:xfrm>
            <a:off x="5097600" y="3207600"/>
            <a:ext cx="1569960" cy="2220840"/>
          </a:xfrm>
          <a:prstGeom prst="rect">
            <a:avLst/>
          </a:prstGeom>
          <a:solidFill>
            <a:srgbClr val="e6b9b8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Database storage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Model, algorithm, sampling, events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Timecourses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Reproducibility</a:t>
            </a:r>
            <a:endParaRPr/>
          </a:p>
        </p:txBody>
      </p:sp>
      <p:sp>
        <p:nvSpPr>
          <p:cNvPr id="124" name="CustomShape 7"/>
          <p:cNvSpPr/>
          <p:nvPr/>
        </p:nvSpPr>
        <p:spPr>
          <a:xfrm>
            <a:off x="706320" y="1914840"/>
            <a:ext cx="1964520" cy="1794600"/>
          </a:xfrm>
          <a:prstGeom prst="rect">
            <a:avLst/>
          </a:prstGeom>
          <a:solidFill>
            <a:srgbClr val="c6d9f1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Single Cell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Fitting parameters to single cell data (constraints for sinusoidal unit/liver)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SBML</a:t>
            </a:r>
            <a:endParaRPr/>
          </a:p>
        </p:txBody>
      </p:sp>
      <p:sp>
        <p:nvSpPr>
          <p:cNvPr id="125" name="CustomShape 8"/>
          <p:cNvSpPr/>
          <p:nvPr/>
        </p:nvSpPr>
        <p:spPr>
          <a:xfrm>
            <a:off x="706320" y="5967000"/>
            <a:ext cx="1964520" cy="1155240"/>
          </a:xfrm>
          <a:prstGeom prst="rect">
            <a:avLst/>
          </a:prstGeom>
          <a:solidFill>
            <a:srgbClr val="d7e4bd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Parameter Distributions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Literature research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Fit to data</a:t>
            </a:r>
            <a:endParaRPr/>
          </a:p>
        </p:txBody>
      </p:sp>
      <p:sp>
        <p:nvSpPr>
          <p:cNvPr id="126" name="CustomShape 9"/>
          <p:cNvSpPr/>
          <p:nvPr/>
        </p:nvSpPr>
        <p:spPr>
          <a:xfrm rot="5400000">
            <a:off x="1460520" y="142128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ddd"/>
          </a:solidFill>
          <a:ln w="25560">
            <a:solidFill>
              <a:srgbClr val="000000"/>
            </a:solidFill>
            <a:round/>
          </a:ln>
        </p:spPr>
      </p:sp>
      <p:sp>
        <p:nvSpPr>
          <p:cNvPr id="127" name="CustomShape 10"/>
          <p:cNvSpPr/>
          <p:nvPr/>
        </p:nvSpPr>
        <p:spPr>
          <a:xfrm rot="16200000">
            <a:off x="1460520" y="54367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e4bd"/>
          </a:solidFill>
          <a:ln w="25560">
            <a:solidFill>
              <a:srgbClr val="000000"/>
            </a:solidFill>
            <a:round/>
          </a:ln>
        </p:spPr>
      </p:sp>
      <p:sp>
        <p:nvSpPr>
          <p:cNvPr id="128" name="CustomShape 11"/>
          <p:cNvSpPr/>
          <p:nvPr/>
        </p:nvSpPr>
        <p:spPr>
          <a:xfrm rot="16200000">
            <a:off x="3532320" y="459756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d5b5"/>
          </a:solidFill>
          <a:ln w="25560">
            <a:solidFill>
              <a:srgbClr val="000000"/>
            </a:solidFill>
            <a:round/>
          </a:ln>
        </p:spPr>
      </p:sp>
      <p:sp>
        <p:nvSpPr>
          <p:cNvPr id="129" name="CustomShape 12"/>
          <p:cNvSpPr/>
          <p:nvPr/>
        </p:nvSpPr>
        <p:spPr>
          <a:xfrm>
            <a:off x="7242840" y="3523680"/>
            <a:ext cx="1812600" cy="942840"/>
          </a:xfrm>
          <a:prstGeom prst="rect">
            <a:avLst/>
          </a:prstGeom>
          <a:solidFill>
            <a:srgbClr val="fbf9a5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Integration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Scaling to whole liver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Visualization</a:t>
            </a:r>
            <a:endParaRPr/>
          </a:p>
        </p:txBody>
      </p:sp>
      <p:sp>
        <p:nvSpPr>
          <p:cNvPr id="130" name="CustomShape 13"/>
          <p:cNvSpPr/>
          <p:nvPr/>
        </p:nvSpPr>
        <p:spPr>
          <a:xfrm>
            <a:off x="6716520" y="37987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31" name="CustomShape 14"/>
          <p:cNvSpPr/>
          <p:nvPr/>
        </p:nvSpPr>
        <p:spPr>
          <a:xfrm rot="5400000">
            <a:off x="3532680" y="29977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d5b5"/>
          </a:solidFill>
          <a:ln w="25560">
            <a:solidFill>
              <a:srgbClr val="000000"/>
            </a:solidFill>
            <a:round/>
          </a:ln>
        </p:spPr>
      </p:sp>
      <p:sp>
        <p:nvSpPr>
          <p:cNvPr id="132" name="CustomShape 15"/>
          <p:cNvSpPr/>
          <p:nvPr/>
        </p:nvSpPr>
        <p:spPr>
          <a:xfrm>
            <a:off x="706320" y="395280"/>
            <a:ext cx="1964520" cy="1368360"/>
          </a:xfrm>
          <a:prstGeom prst="rect">
            <a:avLst/>
          </a:prstGeom>
          <a:solidFill>
            <a:srgbClr val="c6d9f1"/>
          </a:solidFill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Kinetics for Cellular Processes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Literature &amp; Database research</a:t>
            </a:r>
            <a:endParaRPr/>
          </a:p>
        </p:txBody>
      </p:sp>
      <p:sp>
        <p:nvSpPr>
          <p:cNvPr id="133" name="CustomShape 16"/>
          <p:cNvSpPr/>
          <p:nvPr/>
        </p:nvSpPr>
        <p:spPr>
          <a:xfrm>
            <a:off x="511200" y="76320"/>
            <a:ext cx="109404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MODEL</a:t>
            </a:r>
            <a:endParaRPr/>
          </a:p>
        </p:txBody>
      </p:sp>
      <p:sp>
        <p:nvSpPr>
          <p:cNvPr id="134" name="CustomShape 17"/>
          <p:cNvSpPr/>
          <p:nvPr/>
        </p:nvSpPr>
        <p:spPr>
          <a:xfrm>
            <a:off x="2827440" y="1161360"/>
            <a:ext cx="177516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SIMULATION</a:t>
            </a:r>
            <a:endParaRPr/>
          </a:p>
        </p:txBody>
      </p:sp>
      <p:sp>
        <p:nvSpPr>
          <p:cNvPr id="135" name="CustomShape 18"/>
          <p:cNvSpPr/>
          <p:nvPr/>
        </p:nvSpPr>
        <p:spPr>
          <a:xfrm>
            <a:off x="1311480" y="3505320"/>
            <a:ext cx="754200" cy="913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000000"/>
                </a:solidFill>
                <a:latin typeface="Arial Black"/>
              </a:rPr>
              <a:t>+</a:t>
            </a:r>
            <a:endParaRPr/>
          </a:p>
        </p:txBody>
      </p:sp>
      <p:sp>
        <p:nvSpPr>
          <p:cNvPr id="136" name="CustomShape 19"/>
          <p:cNvSpPr/>
          <p:nvPr/>
        </p:nvSpPr>
        <p:spPr>
          <a:xfrm>
            <a:off x="4836600" y="2597760"/>
            <a:ext cx="2025360" cy="639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DATA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MANAGEMENT</a:t>
            </a:r>
            <a:endParaRPr/>
          </a:p>
        </p:txBody>
      </p:sp>
      <p:sp>
        <p:nvSpPr>
          <p:cNvPr id="137" name="CustomShape 20"/>
          <p:cNvSpPr/>
          <p:nvPr/>
        </p:nvSpPr>
        <p:spPr>
          <a:xfrm rot="16200000">
            <a:off x="-232200" y="597240"/>
            <a:ext cx="1179720" cy="6386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Cellular</a:t>
            </a:r>
            <a:r>
              <a:rPr b="1" lang="en-US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>
                <a:solidFill>
                  <a:srgbClr val="000000"/>
                </a:solidFill>
                <a:latin typeface="Calibri"/>
              </a:rPr>
              <a:t>Process</a:t>
            </a:r>
            <a:endParaRPr/>
          </a:p>
        </p:txBody>
      </p:sp>
      <p:sp>
        <p:nvSpPr>
          <p:cNvPr id="138" name="CustomShape 21"/>
          <p:cNvSpPr/>
          <p:nvPr/>
        </p:nvSpPr>
        <p:spPr>
          <a:xfrm rot="16200000">
            <a:off x="29520" y="3131640"/>
            <a:ext cx="65844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Cell</a:t>
            </a:r>
            <a:endParaRPr/>
          </a:p>
        </p:txBody>
      </p:sp>
      <p:sp>
        <p:nvSpPr>
          <p:cNvPr id="139" name="CustomShape 22"/>
          <p:cNvSpPr/>
          <p:nvPr/>
        </p:nvSpPr>
        <p:spPr>
          <a:xfrm rot="16200000">
            <a:off x="-142200" y="4804560"/>
            <a:ext cx="100296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Tissue</a:t>
            </a:r>
            <a:endParaRPr/>
          </a:p>
        </p:txBody>
      </p:sp>
      <p:sp>
        <p:nvSpPr>
          <p:cNvPr id="140" name="CustomShape 23"/>
          <p:cNvSpPr/>
          <p:nvPr/>
        </p:nvSpPr>
        <p:spPr>
          <a:xfrm rot="16200000">
            <a:off x="-501120" y="5876640"/>
            <a:ext cx="1717560" cy="6386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Tissue</a:t>
            </a:r>
            <a:r>
              <a:rPr b="1" lang="en-US">
                <a:solidFill>
                  <a:srgbClr val="000000"/>
                </a:solidFill>
                <a:latin typeface="Calibri"/>
              </a:rPr>
              <a:t>
</a:t>
            </a:r>
            <a:r>
              <a:rPr b="1" lang="en-US">
                <a:solidFill>
                  <a:srgbClr val="000000"/>
                </a:solidFill>
                <a:latin typeface="Calibri"/>
              </a:rPr>
              <a:t>Distribution</a:t>
            </a:r>
            <a:endParaRPr/>
          </a:p>
        </p:txBody>
      </p:sp>
      <p:sp>
        <p:nvSpPr>
          <p:cNvPr id="141" name="CustomShape 24"/>
          <p:cNvSpPr/>
          <p:nvPr/>
        </p:nvSpPr>
        <p:spPr>
          <a:xfrm>
            <a:off x="6850800" y="2602440"/>
            <a:ext cx="2508480" cy="913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POSTPROCESSING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ANALYSIS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VISUALIZATION</a:t>
            </a:r>
            <a:endParaRPr/>
          </a:p>
        </p:txBody>
      </p:sp>
      <p:sp>
        <p:nvSpPr>
          <p:cNvPr id="142" name="CustomShape 25"/>
          <p:cNvSpPr/>
          <p:nvPr/>
        </p:nvSpPr>
        <p:spPr>
          <a:xfrm>
            <a:off x="7242840" y="333000"/>
            <a:ext cx="1761120" cy="1794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alibri"/>
              </a:rPr>
              <a:t>Organ/Patient constraints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Global rates 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(blood flow, volume, clearance rates, dilution curves)</a:t>
            </a:r>
            <a:endParaRPr/>
          </a:p>
        </p:txBody>
      </p:sp>
      <p:sp>
        <p:nvSpPr>
          <p:cNvPr id="143" name="CustomShape 26"/>
          <p:cNvSpPr/>
          <p:nvPr/>
        </p:nvSpPr>
        <p:spPr>
          <a:xfrm rot="16200000">
            <a:off x="6553080" y="1106640"/>
            <a:ext cx="82152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Liver</a:t>
            </a:r>
            <a:endParaRPr/>
          </a:p>
        </p:txBody>
      </p:sp>
      <p:sp>
        <p:nvSpPr>
          <p:cNvPr id="144" name="CustomShape 27"/>
          <p:cNvSpPr/>
          <p:nvPr/>
        </p:nvSpPr>
        <p:spPr>
          <a:xfrm rot="5400000">
            <a:off x="7517880" y="204984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45" name="CustomShape 28"/>
          <p:cNvSpPr/>
          <p:nvPr/>
        </p:nvSpPr>
        <p:spPr>
          <a:xfrm>
            <a:off x="4562640" y="37987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46" name="CustomShape 29"/>
          <p:cNvSpPr/>
          <p:nvPr/>
        </p:nvSpPr>
        <p:spPr>
          <a:xfrm>
            <a:off x="2572560" y="37987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47" name="CustomShape 30"/>
          <p:cNvSpPr/>
          <p:nvPr/>
        </p:nvSpPr>
        <p:spPr>
          <a:xfrm rot="16200000">
            <a:off x="8003880" y="204588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8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88120" y="990720"/>
            <a:ext cx="5533560" cy="336060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152280" y="0"/>
            <a:ext cx="8762760" cy="1142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Cellular Galactose Metabolism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152280" y="1143000"/>
            <a:ext cx="3504960" cy="6095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 sz="1600">
                <a:solidFill>
                  <a:srgbClr val="000000"/>
                </a:solidFill>
                <a:latin typeface="Calibri"/>
              </a:rPr>
              <a:t>liver most important organ for whole-body metabolism 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and clearance of galactose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(&gt;95%)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Galactose elimination capacity (GEC) </a:t>
            </a:r>
            <a:r>
              <a:rPr b="1" lang="en-US" sz="1600">
                <a:solidFill>
                  <a:srgbClr val="000000"/>
                </a:solidFill>
                <a:latin typeface="Calibri"/>
              </a:rPr>
              <a:t>measurement for functional liver cell</a:t>
            </a:r>
            <a:r>
              <a:rPr lang="en-US" sz="1600">
                <a:solidFill>
                  <a:srgbClr val="000000"/>
                </a:solidFill>
                <a:latin typeface="Calibri"/>
              </a:rPr>
              <a:t> mass</a:t>
            </a:r>
            <a:endParaRPr/>
          </a:p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Galactose clearance altered in most liver diseases (metabolic &amp; structural)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Galactosemias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Cirrhosis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Hepatitis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Partial hepatectomy &amp; regeneration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Aging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3657600" y="4343400"/>
            <a:ext cx="5333760" cy="609552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CustomShape 4"/>
          <p:cNvSpPr/>
          <p:nvPr/>
        </p:nvSpPr>
        <p:spPr>
          <a:xfrm>
            <a:off x="3727080" y="4548600"/>
            <a:ext cx="4571640" cy="13071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Calibri"/>
              </a:rPr>
              <a:t>Detailed kinetic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ODEs for all processes involved in galactose metabolism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</a:rPr>
              <a:t>SBML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1522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Hepatocyte Model</a:t>
            </a:r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123480" y="1219320"/>
            <a:ext cx="3200040" cy="3047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b="1" lang="en-US">
                <a:solidFill>
                  <a:srgbClr val="000000"/>
                </a:solidFill>
                <a:latin typeface="Calibri"/>
              </a:rPr>
              <a:t>Reproduces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concentrations normal state &amp; in galactose challenge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saturation of galactose clearance</a:t>
            </a:r>
            <a:endParaRPr/>
          </a:p>
          <a:p>
            <a:pPr lvl="1">
              <a:lnSpc>
                <a:spcPct val="100000"/>
              </a:lnSpc>
              <a:buFont charset="2" typeface="Wingdings"/>
              <a:buChar char=""/>
            </a:pPr>
            <a:r>
              <a:rPr lang="en-US">
                <a:solidFill>
                  <a:srgbClr val="000000"/>
                </a:solidFill>
                <a:latin typeface="Calibri"/>
              </a:rPr>
              <a:t>effects of galactosemias</a:t>
            </a:r>
            <a:endParaRPr/>
          </a:p>
        </p:txBody>
      </p:sp>
      <p:pic>
        <p:nvPicPr>
          <p:cNvPr descr="" id="15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21400" y="1219320"/>
            <a:ext cx="5281200" cy="386064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6255720" y="5080320"/>
            <a:ext cx="1068120" cy="3646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time [s]</a:t>
            </a:r>
            <a:endParaRPr/>
          </a:p>
        </p:txBody>
      </p:sp>
      <p:sp>
        <p:nvSpPr>
          <p:cNvPr id="157" name="CustomShape 4"/>
          <p:cNvSpPr/>
          <p:nvPr/>
        </p:nvSpPr>
        <p:spPr>
          <a:xfrm rot="16200000">
            <a:off x="2333880" y="2496240"/>
            <a:ext cx="2554560" cy="364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concentrations [mM]</a:t>
            </a:r>
            <a:endParaRPr/>
          </a:p>
        </p:txBody>
      </p:sp>
      <p:pic>
        <p:nvPicPr>
          <p:cNvPr descr="" id="158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320" y="4267080"/>
            <a:ext cx="2014200" cy="2215800"/>
          </a:xfrm>
          <a:prstGeom prst="rect">
            <a:avLst/>
          </a:prstGeom>
          <a:ln>
            <a:noFill/>
          </a:ln>
        </p:spPr>
      </p:pic>
      <p:pic>
        <p:nvPicPr>
          <p:cNvPr descr="" id="15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1080" y="4267080"/>
            <a:ext cx="1582560" cy="22158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Tissue Distributions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468000" y="838080"/>
            <a:ext cx="486180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charset="2" typeface="Wingdings"/>
              <a:buChar char="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Fitting distribution of tissue parameters via maximum-likelihood methods</a:t>
            </a:r>
            <a:endParaRPr/>
          </a:p>
        </p:txBody>
      </p:sp>
      <p:pic>
        <p:nvPicPr>
          <p:cNvPr descr="" id="16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30520" y="1219320"/>
            <a:ext cx="3813120" cy="3813120"/>
          </a:xfrm>
          <a:prstGeom prst="rect">
            <a:avLst/>
          </a:prstGeom>
          <a:ln>
            <a:noFill/>
          </a:ln>
        </p:spPr>
      </p:pic>
      <p:pic>
        <p:nvPicPr>
          <p:cNvPr descr="" id="163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520" y="1482480"/>
            <a:ext cx="3414240" cy="3414240"/>
          </a:xfrm>
          <a:prstGeom prst="rect">
            <a:avLst/>
          </a:prstGeom>
          <a:ln>
            <a:noFill/>
          </a:ln>
        </p:spPr>
      </p:pic>
      <p:pic>
        <p:nvPicPr>
          <p:cNvPr descr="" id="164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9240" y="4897080"/>
            <a:ext cx="8153280" cy="3123720"/>
          </a:xfrm>
          <a:prstGeom prst="rect">
            <a:avLst/>
          </a:prstGeom>
          <a:ln>
            <a:noFill/>
          </a:ln>
        </p:spPr>
      </p:pic>
      <p:pic>
        <p:nvPicPr>
          <p:cNvPr descr="" id="16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172200" y="53640"/>
            <a:ext cx="966960" cy="108720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4518000" y="312588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67" name="CustomShape 4"/>
          <p:cNvSpPr/>
          <p:nvPr/>
        </p:nvSpPr>
        <p:spPr>
          <a:xfrm rot="5400000">
            <a:off x="8077320" y="470664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8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973520" y="1785240"/>
            <a:ext cx="4583520" cy="215856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457200" y="22860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Segoe UI Semibold"/>
              </a:rPr>
              <a:t>Tissue-scale Sinusoidal Unit</a:t>
            </a:r>
            <a:endParaRPr/>
          </a:p>
        </p:txBody>
      </p:sp>
      <p:pic>
        <p:nvPicPr>
          <p:cNvPr descr="" id="17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5840" y="1366560"/>
            <a:ext cx="2768040" cy="2768040"/>
          </a:xfrm>
          <a:prstGeom prst="rect">
            <a:avLst/>
          </a:prstGeom>
          <a:ln>
            <a:noFill/>
          </a:ln>
        </p:spPr>
      </p:pic>
      <p:pic>
        <p:nvPicPr>
          <p:cNvPr descr="" id="171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00400" y="4023000"/>
            <a:ext cx="2801880" cy="2801880"/>
          </a:xfrm>
          <a:prstGeom prst="rect">
            <a:avLst/>
          </a:prstGeom>
          <a:ln>
            <a:noFill/>
          </a:ln>
        </p:spPr>
      </p:pic>
      <p:pic>
        <p:nvPicPr>
          <p:cNvPr descr="" id="172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477120" y="1333800"/>
            <a:ext cx="2742120" cy="2742120"/>
          </a:xfrm>
          <a:prstGeom prst="rect">
            <a:avLst/>
          </a:prstGeom>
          <a:ln>
            <a:noFill/>
          </a:ln>
        </p:spPr>
      </p:pic>
      <p:pic>
        <p:nvPicPr>
          <p:cNvPr descr="" id="173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138600" y="4052520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descr="" id="174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067800" y="4007520"/>
            <a:ext cx="2809800" cy="280980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2352960" y="244224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76" name="CustomShape 3"/>
          <p:cNvSpPr/>
          <p:nvPr/>
        </p:nvSpPr>
        <p:spPr>
          <a:xfrm rot="18592800">
            <a:off x="2580840" y="387504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77" name="CustomShape 4"/>
          <p:cNvSpPr/>
          <p:nvPr/>
        </p:nvSpPr>
        <p:spPr>
          <a:xfrm rot="16200000">
            <a:off x="3608280" y="392832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78" name="CustomShape 5"/>
          <p:cNvSpPr/>
          <p:nvPr/>
        </p:nvSpPr>
        <p:spPr>
          <a:xfrm rot="13500000">
            <a:off x="6078600" y="384336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  <p:sp>
        <p:nvSpPr>
          <p:cNvPr id="179" name="CustomShape 6"/>
          <p:cNvSpPr/>
          <p:nvPr/>
        </p:nvSpPr>
        <p:spPr>
          <a:xfrm rot="10800000">
            <a:off x="6249240" y="3110400"/>
            <a:ext cx="455760" cy="40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